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"/>
      <p:regular r:id="rId15"/>
    </p:embeddedFont>
    <p:embeddedFont>
      <p:font typeface="Outfit"/>
      <p:regular r:id="rId16"/>
    </p:embeddedFont>
    <p:embeddedFont>
      <p:font typeface="Bitter"/>
      <p:regular r:id="rId17"/>
    </p:embeddedFont>
    <p:embeddedFont>
      <p:font typeface="Bitter"/>
      <p:regular r:id="rId18"/>
    </p:embeddedFont>
    <p:embeddedFont>
      <p:font typeface="Bitter"/>
      <p:regular r:id="rId19"/>
    </p:embeddedFont>
    <p:embeddedFont>
      <p:font typeface="Bit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Analyzing the Selling Price of Used Cars Using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Data-Driven Approach to Price Prediction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Prakhar Singh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Raj priyanshu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Gagan Sharma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132" y="617696"/>
            <a:ext cx="7724537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Introduction: The Importance of Used Car Pricing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6132" y="2189083"/>
            <a:ext cx="7724537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global used car market was valued at $1.4 trillion in 2023. Accurate pricing benefits both buyers and sellers in this vast market.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6132" y="3065859"/>
            <a:ext cx="456248" cy="45624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3" y="3103900"/>
            <a:ext cx="304086" cy="3801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55143" y="3135511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Market Size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855143" y="3573899"/>
            <a:ext cx="7065526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$1.4 trillion global market in 2023.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6196132" y="4303752"/>
            <a:ext cx="456248" cy="45624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3" y="4341793"/>
            <a:ext cx="304086" cy="3801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855143" y="4373404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Fair Pricing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6855143" y="4811792"/>
            <a:ext cx="7065526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Ensures transparency for buyers and sellers.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6196132" y="5541645"/>
            <a:ext cx="456248" cy="45624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3" y="5579685"/>
            <a:ext cx="304086" cy="38016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855143" y="5611297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Objective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6855143" y="6049685"/>
            <a:ext cx="7065526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Predict prices using Python and machine learning.</a:t>
            </a:r>
            <a:endParaRPr lang="en-US" sz="1550" dirty="0"/>
          </a:p>
        </p:txBody>
      </p:sp>
      <p:sp>
        <p:nvSpPr>
          <p:cNvPr id="17" name="Shape 11"/>
          <p:cNvSpPr/>
          <p:nvPr/>
        </p:nvSpPr>
        <p:spPr>
          <a:xfrm>
            <a:off x="6196132" y="6779538"/>
            <a:ext cx="456248" cy="45624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13" y="6817578"/>
            <a:ext cx="304086" cy="38016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855143" y="6849189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Factors</a:t>
            </a:r>
            <a:endParaRPr lang="en-US" sz="1950" dirty="0"/>
          </a:p>
        </p:txBody>
      </p:sp>
      <p:sp>
        <p:nvSpPr>
          <p:cNvPr id="20" name="Text 13"/>
          <p:cNvSpPr/>
          <p:nvPr/>
        </p:nvSpPr>
        <p:spPr>
          <a:xfrm>
            <a:off x="6855143" y="7287578"/>
            <a:ext cx="7065526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Make, model, year, mileage, condition, location.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7312" y="495657"/>
            <a:ext cx="670393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Collection and Preparation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7312" y="1329333"/>
            <a:ext cx="7882176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acquisition is the first crucial step in our analysis. We source datasets from reputable platforms.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20076" y="2108835"/>
            <a:ext cx="22860" cy="5627846"/>
          </a:xfrm>
          <a:prstGeom prst="roundRect">
            <a:avLst>
              <a:gd name="adj" fmla="val 118291"/>
            </a:avLst>
          </a:prstGeom>
          <a:solidFill>
            <a:srgbClr val="545557"/>
          </a:solidFill>
          <a:ln/>
        </p:spPr>
      </p:sp>
      <p:sp>
        <p:nvSpPr>
          <p:cNvPr id="6" name="Shape 3"/>
          <p:cNvSpPr/>
          <p:nvPr/>
        </p:nvSpPr>
        <p:spPr>
          <a:xfrm>
            <a:off x="6499979" y="2300168"/>
            <a:ext cx="540782" cy="22860"/>
          </a:xfrm>
          <a:prstGeom prst="roundRect">
            <a:avLst>
              <a:gd name="adj" fmla="val 118291"/>
            </a:avLst>
          </a:prstGeom>
          <a:solidFill>
            <a:srgbClr val="545557"/>
          </a:solidFill>
          <a:ln/>
        </p:spPr>
      </p:sp>
      <p:sp>
        <p:nvSpPr>
          <p:cNvPr id="7" name="Shape 4"/>
          <p:cNvSpPr/>
          <p:nvPr/>
        </p:nvSpPr>
        <p:spPr>
          <a:xfrm>
            <a:off x="6117312" y="2108835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880" y="2142649"/>
            <a:ext cx="270391" cy="33789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221498" y="2170747"/>
            <a:ext cx="225337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Dataset Sourcing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221498" y="2560558"/>
            <a:ext cx="677799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From Kaggle, Edmunds API, or web scraping.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221498" y="2957036"/>
            <a:ext cx="677799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Example: Kaggle's "Used Cars Dataset" with 3M+ listings.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499979" y="3797260"/>
            <a:ext cx="540782" cy="22860"/>
          </a:xfrm>
          <a:prstGeom prst="roundRect">
            <a:avLst>
              <a:gd name="adj" fmla="val 118291"/>
            </a:avLst>
          </a:prstGeom>
          <a:solidFill>
            <a:srgbClr val="545557"/>
          </a:solidFill>
          <a:ln/>
        </p:spPr>
      </p:sp>
      <p:sp>
        <p:nvSpPr>
          <p:cNvPr id="13" name="Shape 9"/>
          <p:cNvSpPr/>
          <p:nvPr/>
        </p:nvSpPr>
        <p:spPr>
          <a:xfrm>
            <a:off x="6117312" y="360592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80" y="3639741"/>
            <a:ext cx="270391" cy="33789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221498" y="3667839"/>
            <a:ext cx="232910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Variable Identification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221498" y="4057650"/>
            <a:ext cx="677799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Key variables: Price, Year, Manufacturer, Model, Mileage, Condition.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7221498" y="4454128"/>
            <a:ext cx="677799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Also Cylinders, Fuel, Odometer, Transmission, and more.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6499979" y="5294352"/>
            <a:ext cx="540782" cy="22860"/>
          </a:xfrm>
          <a:prstGeom prst="roundRect">
            <a:avLst>
              <a:gd name="adj" fmla="val 118291"/>
            </a:avLst>
          </a:prstGeom>
          <a:solidFill>
            <a:srgbClr val="545557"/>
          </a:solidFill>
          <a:ln/>
        </p:spPr>
      </p:sp>
      <p:sp>
        <p:nvSpPr>
          <p:cNvPr id="19" name="Shape 14"/>
          <p:cNvSpPr/>
          <p:nvPr/>
        </p:nvSpPr>
        <p:spPr>
          <a:xfrm>
            <a:off x="6117312" y="5103019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880" y="5136833"/>
            <a:ext cx="270391" cy="3378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221498" y="5164931"/>
            <a:ext cx="225337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7221498" y="5554742"/>
            <a:ext cx="677799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Handle missing values, outliers, and inconsistencies.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7221498" y="5951220"/>
            <a:ext cx="677799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Ensures data quality for accurate predictions.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6499979" y="6791444"/>
            <a:ext cx="540782" cy="22860"/>
          </a:xfrm>
          <a:prstGeom prst="roundRect">
            <a:avLst>
              <a:gd name="adj" fmla="val 118291"/>
            </a:avLst>
          </a:prstGeom>
          <a:solidFill>
            <a:srgbClr val="545557"/>
          </a:solidFill>
          <a:ln/>
        </p:spPr>
      </p:sp>
      <p:sp>
        <p:nvSpPr>
          <p:cNvPr id="25" name="Shape 19"/>
          <p:cNvSpPr/>
          <p:nvPr/>
        </p:nvSpPr>
        <p:spPr>
          <a:xfrm>
            <a:off x="6117312" y="6600111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880" y="6633924"/>
            <a:ext cx="270391" cy="33789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221498" y="6662023"/>
            <a:ext cx="225337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221498" y="7051834"/>
            <a:ext cx="677799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 new variables like car age and mileage bands.</a:t>
            </a:r>
            <a:endParaRPr lang="en-US" sz="1400" dirty="0"/>
          </a:p>
        </p:txBody>
      </p:sp>
      <p:sp>
        <p:nvSpPr>
          <p:cNvPr id="29" name="Text 22"/>
          <p:cNvSpPr/>
          <p:nvPr/>
        </p:nvSpPr>
        <p:spPr>
          <a:xfrm>
            <a:off x="7221498" y="7448312"/>
            <a:ext cx="677799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Convert categorical features using one-hot encoding for modeling.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6941"/>
            <a:ext cx="8479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9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EDA helps us understand the underlying patterns and relationships within the data. Visualizations reveal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4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Price Distributions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8536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Histogram and KDE for car prices.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2755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Identify common price ranges.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204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Feature Relationships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78536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Scatter plots: Price vs. Year and Mileage.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59046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Box plots: Price vs. Make/Model.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4204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Correlations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78536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Heatmap of correlation matrix.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22755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Shows variable interdependencies.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88764"/>
            <a:ext cx="705909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 Selection and Training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9379" y="1579007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Choosing the right machine learning model is critical for accurate price prediction. We evaluate several algorithms.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79" y="2505194"/>
            <a:ext cx="1070610" cy="12848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41101" y="271926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Algorithm Choice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2141101" y="3182303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Linear Regression, Random Forest, XGBoost.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9" y="3789998"/>
            <a:ext cx="1070610" cy="1284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41101" y="400407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Performance Metrics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2141101" y="4467106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RMSE and R-squared for evaluation.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" y="5074801"/>
            <a:ext cx="1070610" cy="12848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41101" y="528887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Split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2141101" y="5751909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80% training, 20% testing data.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9" y="6359604"/>
            <a:ext cx="1070610" cy="128480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41101" y="6573679"/>
            <a:ext cx="295656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Hyperparameter Tuning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2141101" y="7036713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Grid search with cross-validation.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1852"/>
            <a:ext cx="5559266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Findings and Insights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370" y="1422916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analysis reveals important factors influencing used car prices and market trends. These insights are crucial.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370" y="2255877"/>
            <a:ext cx="7795260" cy="1110020"/>
          </a:xfrm>
          <a:prstGeom prst="roundRect">
            <a:avLst>
              <a:gd name="adj" fmla="val 2604"/>
            </a:avLst>
          </a:prstGeom>
          <a:solidFill>
            <a:srgbClr val="3B3C3E"/>
          </a:solidFill>
          <a:ln/>
        </p:spPr>
      </p:sp>
      <p:sp>
        <p:nvSpPr>
          <p:cNvPr id="6" name="Text 3"/>
          <p:cNvSpPr/>
          <p:nvPr/>
        </p:nvSpPr>
        <p:spPr>
          <a:xfrm>
            <a:off x="867013" y="244852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Influential Factors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67013" y="2865120"/>
            <a:ext cx="7409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Mileage, year, and model are most impactful.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74370" y="3558540"/>
            <a:ext cx="7795260" cy="1533763"/>
          </a:xfrm>
          <a:prstGeom prst="roundRect">
            <a:avLst>
              <a:gd name="adj" fmla="val 1884"/>
            </a:avLst>
          </a:prstGeom>
          <a:solidFill>
            <a:srgbClr val="3B3C3E"/>
          </a:solidFill>
          <a:ln/>
        </p:spPr>
      </p:sp>
      <p:sp>
        <p:nvSpPr>
          <p:cNvPr id="9" name="Text 6"/>
          <p:cNvSpPr/>
          <p:nvPr/>
        </p:nvSpPr>
        <p:spPr>
          <a:xfrm>
            <a:off x="867013" y="3751183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Depreciation Rates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67013" y="4167783"/>
            <a:ext cx="7409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Annual depreciation varies by car type.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67013" y="4591526"/>
            <a:ext cx="7409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Luxury brands often depreciate faster.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74370" y="5284946"/>
            <a:ext cx="7795260" cy="1110020"/>
          </a:xfrm>
          <a:prstGeom prst="roundRect">
            <a:avLst>
              <a:gd name="adj" fmla="val 2604"/>
            </a:avLst>
          </a:prstGeom>
          <a:solidFill>
            <a:srgbClr val="3B3C3E"/>
          </a:solidFill>
          <a:ln/>
        </p:spPr>
      </p:sp>
      <p:sp>
        <p:nvSpPr>
          <p:cNvPr id="13" name="Text 10"/>
          <p:cNvSpPr/>
          <p:nvPr/>
        </p:nvSpPr>
        <p:spPr>
          <a:xfrm>
            <a:off x="867013" y="547758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Condition Premium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67013" y="5894189"/>
            <a:ext cx="7409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"Excellent" condition cars command 15% more.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4370" y="6587609"/>
            <a:ext cx="7795260" cy="1110020"/>
          </a:xfrm>
          <a:prstGeom prst="roundRect">
            <a:avLst>
              <a:gd name="adj" fmla="val 2604"/>
            </a:avLst>
          </a:prstGeom>
          <a:solidFill>
            <a:srgbClr val="3B3C3E"/>
          </a:solidFill>
          <a:ln/>
        </p:spPr>
      </p:sp>
      <p:sp>
        <p:nvSpPr>
          <p:cNvPr id="16" name="Text 13"/>
          <p:cNvSpPr/>
          <p:nvPr/>
        </p:nvSpPr>
        <p:spPr>
          <a:xfrm>
            <a:off x="867013" y="6780252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Geographical Impact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67013" y="7196852"/>
            <a:ext cx="7409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Regional price differences due to local demand.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1049536"/>
            <a:ext cx="7529989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Visualization and Interpretation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657" y="1999893"/>
            <a:ext cx="770548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Visualizing our model's performance helps us understand its accuracy and the importance of various features. It clarifies complex data relationships.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5657" y="2888456"/>
            <a:ext cx="154067" cy="1225034"/>
          </a:xfrm>
          <a:prstGeom prst="roundRect">
            <a:avLst>
              <a:gd name="adj" fmla="val 20009"/>
            </a:avLst>
          </a:prstGeom>
          <a:solidFill>
            <a:srgbClr val="3B3C3E"/>
          </a:solidFill>
          <a:ln/>
        </p:spPr>
      </p:sp>
      <p:sp>
        <p:nvSpPr>
          <p:cNvPr id="6" name="Text 3"/>
          <p:cNvSpPr/>
          <p:nvPr/>
        </p:nvSpPr>
        <p:spPr>
          <a:xfrm>
            <a:off x="6667976" y="2888456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Prediction Accuracy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667976" y="3332798"/>
            <a:ext cx="724316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Scatter plot of predicted vs. actual prices.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67976" y="3784759"/>
            <a:ext cx="724316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Residual analysis shows error distribution.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513909" y="4318992"/>
            <a:ext cx="154067" cy="1225034"/>
          </a:xfrm>
          <a:prstGeom prst="roundRect">
            <a:avLst>
              <a:gd name="adj" fmla="val 20009"/>
            </a:avLst>
          </a:prstGeom>
          <a:solidFill>
            <a:srgbClr val="3B3C3E"/>
          </a:solidFill>
          <a:ln/>
        </p:spPr>
      </p:sp>
      <p:sp>
        <p:nvSpPr>
          <p:cNvPr id="10" name="Text 7"/>
          <p:cNvSpPr/>
          <p:nvPr/>
        </p:nvSpPr>
        <p:spPr>
          <a:xfrm>
            <a:off x="6976229" y="4318992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Feature Importance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976229" y="4763333"/>
            <a:ext cx="693491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Bar chart highlighting influential variables.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976229" y="5215295"/>
            <a:ext cx="693491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Explains which factors drive price.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22162" y="5749528"/>
            <a:ext cx="154067" cy="1225034"/>
          </a:xfrm>
          <a:prstGeom prst="roundRect">
            <a:avLst>
              <a:gd name="adj" fmla="val 20009"/>
            </a:avLst>
          </a:prstGeom>
          <a:solidFill>
            <a:srgbClr val="3B3C3E"/>
          </a:solidFill>
          <a:ln/>
        </p:spPr>
      </p:sp>
      <p:sp>
        <p:nvSpPr>
          <p:cNvPr id="14" name="Text 11"/>
          <p:cNvSpPr/>
          <p:nvPr/>
        </p:nvSpPr>
        <p:spPr>
          <a:xfrm>
            <a:off x="7284482" y="5749528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Interactive Tool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284482" y="6193869"/>
            <a:ext cx="6626662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Dashboard for user input and price prediction.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84482" y="6645831"/>
            <a:ext cx="6626662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Visualize predictions for different models easily.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277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model provides valuable insights into used car pricing dynamics. It offers practical applications for both buyers and sellers.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102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Summary of Findings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9294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Key drivers of used car prices identified.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5484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 performance is robust.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667006"/>
            <a:ext cx="339328" cy="424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7790" y="3351967"/>
            <a:ext cx="2854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Practical Applications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384238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Used as a pricing guide and negotiation tool.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4055507"/>
            <a:ext cx="339328" cy="424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5555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604551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Incorporate more data and advanced models.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690741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Enable real-time price updates.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281380"/>
            <a:ext cx="339328" cy="42422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857256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Call to Action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6294953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Utilize data-driven insights for informed decisions.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89287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2025-05-27T08:08:25Z</dcterms:created>
  <dcterms:modified xsi:type="dcterms:W3CDTF">2025-05-27T08:08:25Z</dcterms:modified>
</cp:coreProperties>
</file>